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Medium"/>
          <a:ea typeface="Helvetica Neue Medium"/>
          <a:cs typeface="Helvetica Neue Medium"/>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Helvetica Neue Medium"/>
          <a:ea typeface="Helvetica Neue Medium"/>
          <a:cs typeface="Helvetica Neue Medium"/>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Helvetica Neue Medium"/>
          <a:ea typeface="Helvetica Neue Medium"/>
          <a:cs typeface="Helvetica Neue Medium"/>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b="def" i="def"/>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6362700"/>
            <a:ext cx="10464800" cy="461366"/>
          </a:xfrm>
          <a:prstGeom prst="rect">
            <a:avLst/>
          </a:prstGeom>
        </p:spPr>
        <p:txBody>
          <a:bodyPr anchor="t"/>
          <a:lstStyle>
            <a:lvl1pPr marL="0" indent="0" algn="ctr">
              <a:spcBef>
                <a:spcPts val="0"/>
              </a:spcBef>
              <a:buSzTx/>
              <a:buNone/>
              <a:defRPr i="1" sz="2400"/>
            </a:lvl1pPr>
            <a:lvl2pPr marL="777875" indent="-333375" algn="ctr">
              <a:spcBef>
                <a:spcPts val="0"/>
              </a:spcBef>
              <a:defRPr i="1" sz="2400"/>
            </a:lvl2pPr>
            <a:lvl3pPr marL="1222375" indent="-333375" algn="ctr">
              <a:spcBef>
                <a:spcPts val="0"/>
              </a:spcBef>
              <a:defRPr i="1" sz="2400"/>
            </a:lvl3pPr>
            <a:lvl4pPr marL="1666875" indent="-333375" algn="ctr">
              <a:spcBef>
                <a:spcPts val="0"/>
              </a:spcBef>
              <a:defRPr i="1" sz="2400"/>
            </a:lvl4pPr>
            <a:lvl5pPr marL="2111375" indent="-333375" algn="ctr">
              <a:spcBef>
                <a:spcPts val="0"/>
              </a:spcBef>
              <a:defRPr i="1" sz="24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13"/>
          </p:nvPr>
        </p:nvSpPr>
        <p:spPr>
          <a:xfrm>
            <a:off x="1270000" y="4267112"/>
            <a:ext cx="10464800" cy="609777"/>
          </a:xfrm>
          <a:prstGeom prst="rect">
            <a:avLst/>
          </a:prstGeom>
        </p:spPr>
        <p:txBody>
          <a:bodyPr/>
          <a:lstStyle/>
          <a:p>
            <a:pPr marL="0" indent="0" algn="ctr" defTabSz="572516">
              <a:spcBef>
                <a:spcPts val="0"/>
              </a:spcBef>
              <a:buSzTx/>
              <a:buNone/>
              <a:defRPr sz="3332">
                <a:latin typeface="Helvetica Neue Medium"/>
                <a:ea typeface="Helvetica Neue Medium"/>
                <a:cs typeface="Helvetica Neue Medium"/>
                <a:sym typeface="Helvetica Neue Medium"/>
              </a:defRPr>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g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Health Monitoring of Civil Structures with UGV using Deep Learning Algorithm"/>
          <p:cNvSpPr txBox="1"/>
          <p:nvPr>
            <p:ph type="ctrTitle"/>
          </p:nvPr>
        </p:nvSpPr>
        <p:spPr>
          <a:prstGeom prst="rect">
            <a:avLst/>
          </a:prstGeom>
        </p:spPr>
        <p:txBody>
          <a:bodyPr/>
          <a:lstStyle>
            <a:lvl1pPr>
              <a:defRPr sz="4700">
                <a:latin typeface="Times New Roman"/>
                <a:ea typeface="Times New Roman"/>
                <a:cs typeface="Times New Roman"/>
                <a:sym typeface="Times New Roman"/>
              </a:defRPr>
            </a:lvl1pPr>
          </a:lstStyle>
          <a:p>
            <a:pPr/>
            <a:r>
              <a:t>Health Monitoring of Civil Structures with UGV using Deep Learning Algorithm</a:t>
            </a:r>
          </a:p>
        </p:txBody>
      </p:sp>
      <p:sp>
        <p:nvSpPr>
          <p:cNvPr id="120" name="Submitted By…"/>
          <p:cNvSpPr txBox="1"/>
          <p:nvPr/>
        </p:nvSpPr>
        <p:spPr>
          <a:xfrm>
            <a:off x="9281355" y="5779703"/>
            <a:ext cx="2350629" cy="17374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000">
                <a:latin typeface="Times New Roman"/>
                <a:ea typeface="Times New Roman"/>
                <a:cs typeface="Times New Roman"/>
                <a:sym typeface="Times New Roman"/>
              </a:defRPr>
            </a:pPr>
            <a:r>
              <a:t>Presented By</a:t>
            </a:r>
          </a:p>
          <a:p>
            <a:pPr>
              <a:defRPr sz="2800">
                <a:latin typeface="Times New Roman"/>
                <a:ea typeface="Times New Roman"/>
                <a:cs typeface="Times New Roman"/>
                <a:sym typeface="Times New Roman"/>
              </a:defRPr>
            </a:pPr>
            <a:r>
              <a:t>Jaswanth S</a:t>
            </a:r>
          </a:p>
          <a:p>
            <a:pPr>
              <a:defRPr sz="2800">
                <a:latin typeface="Times New Roman"/>
                <a:ea typeface="Times New Roman"/>
                <a:cs typeface="Times New Roman"/>
                <a:sym typeface="Times New Roman"/>
              </a:defRPr>
            </a:pPr>
            <a:r>
              <a:t>17MZ04</a:t>
            </a:r>
          </a:p>
          <a:p>
            <a:pPr>
              <a:defRPr sz="2800">
                <a:latin typeface="Times New Roman"/>
                <a:ea typeface="Times New Roman"/>
                <a:cs typeface="Times New Roman"/>
                <a:sym typeface="Times New Roman"/>
              </a:defRPr>
            </a:pPr>
            <a:r>
              <a:t>M.E CSE</a:t>
            </a:r>
          </a:p>
        </p:txBody>
      </p:sp>
      <p:sp>
        <p:nvSpPr>
          <p:cNvPr id="121" name="Guided By…"/>
          <p:cNvSpPr txBox="1"/>
          <p:nvPr/>
        </p:nvSpPr>
        <p:spPr>
          <a:xfrm>
            <a:off x="1168400" y="5700000"/>
            <a:ext cx="2609404" cy="20422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000">
                <a:latin typeface="Times New Roman"/>
                <a:ea typeface="Times New Roman"/>
                <a:cs typeface="Times New Roman"/>
                <a:sym typeface="Times New Roman"/>
              </a:defRPr>
            </a:pPr>
            <a:r>
              <a:t>Guided By</a:t>
            </a:r>
          </a:p>
          <a:p>
            <a:pPr algn="l" defTabSz="457200">
              <a:spcBef>
                <a:spcPts val="800"/>
              </a:spcBef>
              <a:defRPr sz="2800">
                <a:latin typeface="Times New Roman"/>
                <a:ea typeface="Times New Roman"/>
                <a:cs typeface="Times New Roman"/>
                <a:sym typeface="Times New Roman"/>
              </a:defRPr>
            </a:pPr>
            <a:r>
              <a:t>Dr.Jayashree L S</a:t>
            </a:r>
            <a:endParaRPr>
              <a:solidFill>
                <a:srgbClr val="333333"/>
              </a:solidFill>
            </a:endParaRPr>
          </a:p>
          <a:p>
            <a:pPr algn="l" defTabSz="457200">
              <a:spcBef>
                <a:spcPts val="800"/>
              </a:spcBef>
              <a:defRPr sz="2800">
                <a:solidFill>
                  <a:srgbClr val="333333"/>
                </a:solidFill>
                <a:latin typeface="Times New Roman"/>
                <a:ea typeface="Times New Roman"/>
                <a:cs typeface="Times New Roman"/>
                <a:sym typeface="Times New Roman"/>
              </a:defRPr>
            </a:pPr>
            <a:r>
              <a:t>Professor</a:t>
            </a:r>
          </a:p>
          <a:p>
            <a:pPr algn="l" defTabSz="457200">
              <a:spcBef>
                <a:spcPts val="800"/>
              </a:spcBef>
              <a:defRPr sz="2800">
                <a:solidFill>
                  <a:srgbClr val="333333"/>
                </a:solidFill>
                <a:latin typeface="Times New Roman"/>
                <a:ea typeface="Times New Roman"/>
                <a:cs typeface="Times New Roman"/>
                <a:sym typeface="Times New Roman"/>
              </a:defRPr>
            </a:pPr>
            <a:r>
              <a:t>Dept Of CSE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ample Images Annotated"/>
          <p:cNvSpPr txBox="1"/>
          <p:nvPr>
            <p:ph type="title"/>
          </p:nvPr>
        </p:nvSpPr>
        <p:spPr>
          <a:prstGeom prst="rect">
            <a:avLst/>
          </a:prstGeom>
        </p:spPr>
        <p:txBody>
          <a:bodyPr/>
          <a:lstStyle>
            <a:lvl1pPr defTabSz="514095">
              <a:defRPr sz="7040"/>
            </a:lvl1pPr>
          </a:lstStyle>
          <a:p>
            <a:pPr/>
            <a:r>
              <a:t>Sample Images Annotated</a:t>
            </a:r>
          </a:p>
        </p:txBody>
      </p:sp>
      <p:pic>
        <p:nvPicPr>
          <p:cNvPr id="148" name="sampleimg_annotated.png" descr="sampleimg_annotated.png"/>
          <p:cNvPicPr>
            <a:picLocks noChangeAspect="1"/>
          </p:cNvPicPr>
          <p:nvPr/>
        </p:nvPicPr>
        <p:blipFill>
          <a:blip r:embed="rId2">
            <a:extLst/>
          </a:blip>
          <a:stretch>
            <a:fillRect/>
          </a:stretch>
        </p:blipFill>
        <p:spPr>
          <a:xfrm>
            <a:off x="1506289" y="2259136"/>
            <a:ext cx="9992222" cy="646722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itle 1"/>
          <p:cNvSpPr txBox="1"/>
          <p:nvPr>
            <p:ph type="title"/>
          </p:nvPr>
        </p:nvSpPr>
        <p:spPr>
          <a:prstGeom prst="rect">
            <a:avLst/>
          </a:prstGeom>
        </p:spPr>
        <p:txBody>
          <a:bodyPr/>
          <a:lstStyle/>
          <a:p>
            <a:pPr/>
            <a:r>
              <a:t>Evaluation Metrics</a:t>
            </a:r>
          </a:p>
        </p:txBody>
      </p:sp>
      <p:sp>
        <p:nvSpPr>
          <p:cNvPr id="151" name="Text Placeholder 2"/>
          <p:cNvSpPr txBox="1"/>
          <p:nvPr>
            <p:ph type="body" idx="1"/>
          </p:nvPr>
        </p:nvSpPr>
        <p:spPr>
          <a:prstGeom prst="rect">
            <a:avLst/>
          </a:prstGeom>
        </p:spPr>
        <p:txBody>
          <a:bodyPr/>
          <a:lstStyle/>
          <a:p>
            <a:pPr>
              <a:buSzTx/>
              <a:buNone/>
            </a:pPr>
            <a:r>
              <a:t>Precision &amp; Recall</a:t>
            </a:r>
          </a:p>
          <a:p>
            <a:pPr>
              <a:buSzTx/>
              <a:buNone/>
            </a:pPr>
          </a:p>
          <a:p>
            <a:pPr>
              <a:buSzTx/>
              <a:buNone/>
            </a:pPr>
          </a:p>
          <a:p>
            <a:pPr>
              <a:buSzTx/>
              <a:buNone/>
            </a:pPr>
          </a:p>
          <a:p>
            <a:pPr>
              <a:buSzTx/>
              <a:buNone/>
            </a:pPr>
          </a:p>
          <a:p>
            <a:pPr>
              <a:buSzTx/>
              <a:buNone/>
            </a:pPr>
            <a:r>
              <a:t> </a:t>
            </a:r>
          </a:p>
        </p:txBody>
      </p:sp>
      <p:graphicFrame>
        <p:nvGraphicFramePr>
          <p:cNvPr id="152" name="Table 3"/>
          <p:cNvGraphicFramePr/>
          <p:nvPr/>
        </p:nvGraphicFramePr>
        <p:xfrm>
          <a:off x="1930400" y="4267200"/>
          <a:ext cx="8669868" cy="133096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167467"/>
                <a:gridCol w="2167467"/>
                <a:gridCol w="2167467"/>
                <a:gridCol w="2167467"/>
              </a:tblGrid>
              <a:tr h="218440">
                <a:tc>
                  <a:txBody>
                    <a:bodyPr/>
                    <a:lstStyle/>
                    <a:p>
                      <a:pPr>
                        <a:defRPr>
                          <a:sym typeface="Helvetica Neue Medium"/>
                        </a:defRPr>
                      </a:pPr>
                    </a:p>
                  </a:txBody>
                  <a:tcPr marL="45720" marR="45720" marT="45720" marB="45720" anchor="t" anchorCtr="0" horzOverflow="overflow"/>
                </a:tc>
                <a:tc>
                  <a:txBody>
                    <a:bodyPr/>
                    <a:lstStyle/>
                    <a:p>
                      <a:pPr>
                        <a:defRPr sz="1800"/>
                      </a:pPr>
                      <a:r>
                        <a:rPr sz="1600">
                          <a:sym typeface="Helvetica Neue Medium"/>
                        </a:rPr>
                        <a:t>Crack</a:t>
                      </a:r>
                    </a:p>
                  </a:txBody>
                  <a:tcPr marL="45720" marR="45720" marT="45720" marB="45720" anchor="t" anchorCtr="0" horzOverflow="overflow"/>
                </a:tc>
                <a:tc>
                  <a:txBody>
                    <a:bodyPr/>
                    <a:lstStyle/>
                    <a:p>
                      <a:pPr>
                        <a:defRPr sz="1800"/>
                      </a:pPr>
                      <a:r>
                        <a:rPr sz="1600">
                          <a:sym typeface="Helvetica Neue Medium"/>
                        </a:rPr>
                        <a:t>Not Crack</a:t>
                      </a:r>
                    </a:p>
                  </a:txBody>
                  <a:tcPr marL="45720" marR="45720" marT="45720" marB="45720" anchor="t" anchorCtr="0" horzOverflow="overflow"/>
                </a:tc>
                <a:tc>
                  <a:txBody>
                    <a:bodyPr/>
                    <a:lstStyle/>
                    <a:p>
                      <a:pPr>
                        <a:defRPr sz="1800"/>
                      </a:pPr>
                      <a:r>
                        <a:rPr sz="1600">
                          <a:sym typeface="Helvetica Neue Medium"/>
                        </a:rPr>
                        <a:t>Total</a:t>
                      </a:r>
                    </a:p>
                  </a:txBody>
                  <a:tcPr marL="45720" marR="45720" marT="45720" marB="45720" anchor="t" anchorCtr="0" horzOverflow="overflow"/>
                </a:tc>
              </a:tr>
              <a:tr h="370840">
                <a:tc>
                  <a:txBody>
                    <a:bodyPr/>
                    <a:lstStyle/>
                    <a:p>
                      <a:pPr>
                        <a:defRPr sz="1800"/>
                      </a:pPr>
                      <a:r>
                        <a:rPr sz="1600">
                          <a:sym typeface="Helvetica Neue Medium"/>
                        </a:rPr>
                        <a:t>Crack</a:t>
                      </a:r>
                    </a:p>
                  </a:txBody>
                  <a:tcPr marL="45720" marR="45720" marT="45720" marB="45720" anchor="t" anchorCtr="0" horzOverflow="overflow"/>
                </a:tc>
                <a:tc>
                  <a:txBody>
                    <a:bodyPr/>
                    <a:lstStyle/>
                    <a:p>
                      <a:pPr>
                        <a:defRPr sz="1800"/>
                      </a:pPr>
                      <a:r>
                        <a:rPr sz="1600">
                          <a:sym typeface="Helvetica Neue Medium"/>
                        </a:rPr>
                        <a:t>87</a:t>
                      </a:r>
                    </a:p>
                  </a:txBody>
                  <a:tcPr marL="45720" marR="45720" marT="45720" marB="45720" anchor="t" anchorCtr="0" horzOverflow="overflow"/>
                </a:tc>
                <a:tc>
                  <a:txBody>
                    <a:bodyPr/>
                    <a:lstStyle/>
                    <a:p>
                      <a:pPr>
                        <a:defRPr sz="1800"/>
                      </a:pPr>
                      <a:r>
                        <a:rPr sz="1600">
                          <a:sym typeface="Helvetica Neue Medium"/>
                        </a:rPr>
                        <a:t>26</a:t>
                      </a:r>
                    </a:p>
                  </a:txBody>
                  <a:tcPr marL="45720" marR="45720" marT="45720" marB="45720" anchor="t" anchorCtr="0" horzOverflow="overflow"/>
                </a:tc>
                <a:tc>
                  <a:txBody>
                    <a:bodyPr/>
                    <a:lstStyle/>
                    <a:p>
                      <a:pPr>
                        <a:defRPr sz="1800"/>
                      </a:pPr>
                      <a:r>
                        <a:rPr sz="1600">
                          <a:sym typeface="Helvetica Neue Medium"/>
                        </a:rPr>
                        <a:t>113</a:t>
                      </a:r>
                    </a:p>
                  </a:txBody>
                  <a:tcPr marL="45720" marR="45720" marT="45720" marB="45720" anchor="t" anchorCtr="0" horzOverflow="overflow"/>
                </a:tc>
              </a:tr>
              <a:tr h="370840">
                <a:tc>
                  <a:txBody>
                    <a:bodyPr/>
                    <a:lstStyle/>
                    <a:p>
                      <a:pPr>
                        <a:defRPr sz="1800"/>
                      </a:pPr>
                      <a:r>
                        <a:rPr sz="1600">
                          <a:sym typeface="Helvetica Neue Medium"/>
                        </a:rPr>
                        <a:t>Not Crack</a:t>
                      </a:r>
                    </a:p>
                  </a:txBody>
                  <a:tcPr marL="45720" marR="45720" marT="45720" marB="45720" anchor="t" anchorCtr="0" horzOverflow="overflow"/>
                </a:tc>
                <a:tc>
                  <a:txBody>
                    <a:bodyPr/>
                    <a:lstStyle/>
                    <a:p>
                      <a:pPr>
                        <a:defRPr sz="1800"/>
                      </a:pPr>
                      <a:r>
                        <a:rPr sz="1600">
                          <a:sym typeface="Helvetica Neue Medium"/>
                        </a:rPr>
                        <a:t>13</a:t>
                      </a:r>
                    </a:p>
                  </a:txBody>
                  <a:tcPr marL="45720" marR="45720" marT="45720" marB="45720" anchor="t" anchorCtr="0" horzOverflow="overflow"/>
                </a:tc>
                <a:tc>
                  <a:txBody>
                    <a:bodyPr/>
                    <a:lstStyle/>
                    <a:p>
                      <a:pPr>
                        <a:defRPr sz="1800"/>
                      </a:pPr>
                      <a:r>
                        <a:rPr sz="1600">
                          <a:sym typeface="Helvetica Neue Medium"/>
                        </a:rPr>
                        <a:t>74</a:t>
                      </a:r>
                    </a:p>
                  </a:txBody>
                  <a:tcPr marL="45720" marR="45720" marT="45720" marB="45720" anchor="t" anchorCtr="0" horzOverflow="overflow"/>
                </a:tc>
                <a:tc>
                  <a:txBody>
                    <a:bodyPr/>
                    <a:lstStyle/>
                    <a:p>
                      <a:pPr>
                        <a:defRPr sz="1800"/>
                      </a:pPr>
                      <a:r>
                        <a:rPr sz="1600">
                          <a:sym typeface="Helvetica Neue Medium"/>
                        </a:rPr>
                        <a:t>87</a:t>
                      </a:r>
                    </a:p>
                  </a:txBody>
                  <a:tcPr marL="45720" marR="45720" marT="45720" marB="45720" anchor="t" anchorCtr="0" horzOverflow="overflow"/>
                </a:tc>
              </a:tr>
              <a:tr h="370840">
                <a:tc>
                  <a:txBody>
                    <a:bodyPr/>
                    <a:lstStyle/>
                    <a:p>
                      <a:pPr>
                        <a:defRPr>
                          <a:sym typeface="Helvetica Neue Medium"/>
                        </a:defRPr>
                      </a:pPr>
                    </a:p>
                  </a:txBody>
                  <a:tcPr marL="45720" marR="45720" marT="45720" marB="45720" anchor="t" anchorCtr="0" horzOverflow="overflow"/>
                </a:tc>
                <a:tc>
                  <a:txBody>
                    <a:bodyPr/>
                    <a:lstStyle/>
                    <a:p>
                      <a:pPr>
                        <a:defRPr sz="1800"/>
                      </a:pPr>
                      <a:r>
                        <a:rPr sz="1600">
                          <a:sym typeface="Helvetica Neue Medium"/>
                        </a:rPr>
                        <a:t>100</a:t>
                      </a:r>
                    </a:p>
                  </a:txBody>
                  <a:tcPr marL="45720" marR="45720" marT="45720" marB="45720" anchor="t" anchorCtr="0" horzOverflow="overflow"/>
                </a:tc>
                <a:tc>
                  <a:txBody>
                    <a:bodyPr/>
                    <a:lstStyle/>
                    <a:p>
                      <a:pPr>
                        <a:defRPr sz="1800"/>
                      </a:pPr>
                      <a:r>
                        <a:rPr sz="1600">
                          <a:sym typeface="Helvetica Neue Medium"/>
                        </a:rPr>
                        <a:t>100</a:t>
                      </a:r>
                    </a:p>
                  </a:txBody>
                  <a:tcPr marL="45720" marR="45720" marT="45720" marB="45720" anchor="t" anchorCtr="0" horzOverflow="overflow"/>
                </a:tc>
                <a:tc>
                  <a:txBody>
                    <a:bodyPr/>
                    <a:lstStyle/>
                    <a:p>
                      <a:pPr>
                        <a:defRPr>
                          <a:sym typeface="Helvetica Neue Medium"/>
                        </a:defRPr>
                      </a:pPr>
                    </a:p>
                  </a:txBody>
                  <a:tcPr marL="45720" marR="45720" marT="45720" marB="45720" anchor="t" anchorCtr="0" horzOverflow="overflow"/>
                </a:tc>
              </a:tr>
            </a:tbl>
          </a:graphicData>
        </a:graphic>
      </p:graphicFrame>
      <p:sp>
        <p:nvSpPr>
          <p:cNvPr id="153" name="TextBox 4"/>
          <p:cNvSpPr txBox="1"/>
          <p:nvPr/>
        </p:nvSpPr>
        <p:spPr>
          <a:xfrm>
            <a:off x="2985639" y="6406595"/>
            <a:ext cx="2095805"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Helvetica Neue"/>
              </a:defRPr>
            </a:pPr>
            <a:r>
              <a:t>Recall 87%</a:t>
            </a:r>
            <a:endParaRPr b="1"/>
          </a:p>
          <a:p>
            <a:pPr>
              <a:defRPr>
                <a:latin typeface="+mn-lt"/>
                <a:ea typeface="+mn-ea"/>
                <a:cs typeface="+mn-cs"/>
                <a:sym typeface="Helvetica Neue"/>
              </a:defRPr>
            </a:pPr>
            <a:r>
              <a:t>Precision 77%</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Experimental Results"/>
          <p:cNvSpPr txBox="1"/>
          <p:nvPr>
            <p:ph type="title"/>
          </p:nvPr>
        </p:nvSpPr>
        <p:spPr>
          <a:xfrm>
            <a:off x="952500" y="254000"/>
            <a:ext cx="11099800" cy="1649186"/>
          </a:xfrm>
          <a:prstGeom prst="rect">
            <a:avLst/>
          </a:prstGeom>
        </p:spPr>
        <p:txBody>
          <a:bodyPr/>
          <a:lstStyle>
            <a:lvl1pPr>
              <a:defRPr>
                <a:latin typeface="Times New Roman"/>
                <a:ea typeface="Times New Roman"/>
                <a:cs typeface="Times New Roman"/>
                <a:sym typeface="Times New Roman"/>
              </a:defRPr>
            </a:lvl1pPr>
          </a:lstStyle>
          <a:p>
            <a:pPr/>
            <a:r>
              <a:t>Experimental Results</a:t>
            </a:r>
          </a:p>
        </p:txBody>
      </p:sp>
      <p:pic>
        <p:nvPicPr>
          <p:cNvPr id="156" name="crack.png" descr="crack.png"/>
          <p:cNvPicPr>
            <a:picLocks noChangeAspect="1"/>
          </p:cNvPicPr>
          <p:nvPr/>
        </p:nvPicPr>
        <p:blipFill>
          <a:blip r:embed="rId2">
            <a:extLst/>
          </a:blip>
          <a:srcRect l="7609" t="2382" r="1205" b="2381"/>
          <a:stretch>
            <a:fillRect/>
          </a:stretch>
        </p:blipFill>
        <p:spPr>
          <a:xfrm>
            <a:off x="7715398" y="2590799"/>
            <a:ext cx="4466285" cy="5986911"/>
          </a:xfrm>
          <a:prstGeom prst="rect">
            <a:avLst/>
          </a:prstGeom>
          <a:ln w="12700">
            <a:miter lim="400000"/>
          </a:ln>
        </p:spPr>
      </p:pic>
      <p:pic>
        <p:nvPicPr>
          <p:cNvPr id="157" name="crack_t.gif" descr="crack_t.gif"/>
          <p:cNvPicPr>
            <a:picLocks noChangeAspect="0"/>
          </p:cNvPicPr>
          <p:nvPr/>
        </p:nvPicPr>
        <p:blipFill>
          <a:blip r:embed="rId3">
            <a:extLst/>
          </a:blip>
          <a:stretch>
            <a:fillRect/>
          </a:stretch>
        </p:blipFill>
        <p:spPr>
          <a:xfrm>
            <a:off x="2903538" y="2783113"/>
            <a:ext cx="3056417" cy="5435325"/>
          </a:xfrm>
          <a:prstGeom prst="rect">
            <a:avLst/>
          </a:prstGeom>
          <a:ln w="12700">
            <a:miter lim="400000"/>
          </a:ln>
        </p:spPr>
      </p:pic>
      <p:sp>
        <p:nvSpPr>
          <p:cNvPr id="158" name="Identified and Masked"/>
          <p:cNvSpPr txBox="1"/>
          <p:nvPr/>
        </p:nvSpPr>
        <p:spPr>
          <a:xfrm>
            <a:off x="8382843" y="2127373"/>
            <a:ext cx="2856608" cy="431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Times New Roman"/>
                <a:ea typeface="Times New Roman"/>
                <a:cs typeface="Times New Roman"/>
                <a:sym typeface="Times New Roman"/>
              </a:defRPr>
            </a:lvl1pPr>
          </a:lstStyle>
          <a:p>
            <a:pPr/>
            <a:r>
              <a:t>Identified and Masked</a:t>
            </a:r>
          </a:p>
        </p:txBody>
      </p:sp>
      <p:sp>
        <p:nvSpPr>
          <p:cNvPr id="159" name="Sample Video input"/>
          <p:cNvSpPr txBox="1"/>
          <p:nvPr/>
        </p:nvSpPr>
        <p:spPr>
          <a:xfrm>
            <a:off x="2895802" y="2112466"/>
            <a:ext cx="276819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Helvetica Neue"/>
              </a:defRPr>
            </a:lvl1pPr>
          </a:lstStyle>
          <a:p>
            <a:pPr/>
            <a:r>
              <a:t>Sample Video input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References"/>
          <p:cNvSpPr txBox="1"/>
          <p:nvPr>
            <p:ph type="title"/>
          </p:nvPr>
        </p:nvSpPr>
        <p:spPr>
          <a:prstGeom prst="rect">
            <a:avLst/>
          </a:prstGeom>
        </p:spPr>
        <p:txBody>
          <a:bodyPr/>
          <a:lstStyle/>
          <a:p>
            <a:pPr/>
            <a:r>
              <a:t>References</a:t>
            </a:r>
          </a:p>
        </p:txBody>
      </p:sp>
      <p:sp>
        <p:nvSpPr>
          <p:cNvPr id="162" name="Body"/>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itle 1"/>
          <p:cNvSpPr txBox="1"/>
          <p:nvPr>
            <p:ph type="title"/>
          </p:nvPr>
        </p:nvSpPr>
        <p:spPr>
          <a:xfrm>
            <a:off x="1016000" y="3657600"/>
            <a:ext cx="11099800" cy="2159000"/>
          </a:xfrm>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Introduction"/>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Introduction</a:t>
            </a:r>
          </a:p>
        </p:txBody>
      </p:sp>
      <p:sp>
        <p:nvSpPr>
          <p:cNvPr id="124" name="Cracks in concrete structures create lots of problems especially in old buildings; timely identification and curing the cracks which has occurred on concrete can help in increasing the life time of the buildings."/>
          <p:cNvSpPr txBox="1"/>
          <p:nvPr>
            <p:ph type="body" idx="1"/>
          </p:nvPr>
        </p:nvSpPr>
        <p:spPr>
          <a:prstGeom prst="rect">
            <a:avLst/>
          </a:prstGeom>
        </p:spPr>
        <p:txBody>
          <a:bodyPr/>
          <a:lstStyle/>
          <a:p>
            <a:pPr marL="377825" indent="-377825" defTabSz="496570">
              <a:spcBef>
                <a:spcPts val="3500"/>
              </a:spcBef>
              <a:defRPr sz="2720">
                <a:latin typeface="Times New Roman"/>
                <a:ea typeface="Times New Roman"/>
                <a:cs typeface="Times New Roman"/>
                <a:sym typeface="Times New Roman"/>
              </a:defRPr>
            </a:pPr>
            <a:r>
              <a:t>Cracks in concrete structures create lots of problems especially in old buildings; timely identification and curing the cracks which has occurred on concrete can help in increasing the life time of the buildings.</a:t>
            </a:r>
          </a:p>
          <a:p>
            <a:pPr marL="377825" indent="-377825" defTabSz="496570">
              <a:spcBef>
                <a:spcPts val="3500"/>
              </a:spcBef>
              <a:defRPr sz="2720">
                <a:latin typeface="Times New Roman"/>
                <a:ea typeface="Times New Roman"/>
                <a:cs typeface="Times New Roman"/>
                <a:sym typeface="Times New Roman"/>
              </a:defRPr>
            </a:pPr>
            <a:r>
              <a:t>With the development happening in a rapid pace, there are lots of sky scrappers being built. It is not easy for a human to scan the surface of structures with naked eye and spot the cracks. This problem has to be solved so that the process takes less time to detect cracks in concrete structures.</a:t>
            </a:r>
          </a:p>
          <a:p>
            <a:pPr marL="377825" indent="-377825" defTabSz="496570">
              <a:spcBef>
                <a:spcPts val="3500"/>
              </a:spcBef>
              <a:defRPr sz="2720">
                <a:latin typeface="Times New Roman"/>
                <a:ea typeface="Times New Roman"/>
                <a:cs typeface="Times New Roman"/>
                <a:sym typeface="Times New Roman"/>
              </a:defRPr>
            </a:pPr>
            <a:r>
              <a:t>Once the crack(s) are identified it will be easy to cure them which will increase the lifespan of the structure.</a:t>
            </a:r>
          </a:p>
          <a:p>
            <a:pPr marL="377825" indent="-377825" defTabSz="496570">
              <a:spcBef>
                <a:spcPts val="3500"/>
              </a:spcBef>
              <a:defRPr sz="2720">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Objective"/>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Objective</a:t>
            </a:r>
          </a:p>
        </p:txBody>
      </p:sp>
      <p:sp>
        <p:nvSpPr>
          <p:cNvPr id="127" name="To develop system to identify and spot crack(s) on civil structures.…"/>
          <p:cNvSpPr txBox="1"/>
          <p:nvPr>
            <p:ph type="body" idx="1"/>
          </p:nvPr>
        </p:nvSpPr>
        <p:spPr>
          <a:prstGeom prst="rect">
            <a:avLst/>
          </a:prstGeom>
        </p:spPr>
        <p:txBody>
          <a:bodyPr/>
          <a:lstStyle>
            <a:lvl1pPr>
              <a:defRPr>
                <a:latin typeface="Times New Roman"/>
                <a:ea typeface="Times New Roman"/>
                <a:cs typeface="Times New Roman"/>
                <a:sym typeface="Times New Roman"/>
              </a:defRPr>
            </a:lvl1pPr>
          </a:lstStyle>
          <a:p>
            <a:pPr/>
            <a:r>
              <a:t>To develop a system to identify and spot crack(s) in civil structures.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Proposed System"/>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Proposed System</a:t>
            </a:r>
          </a:p>
        </p:txBody>
      </p:sp>
      <p:sp>
        <p:nvSpPr>
          <p:cNvPr id="130" name="The proposed system uses an Unmanned Ground Vehicle(UGV) for data acquisition and estimating the severity of the crack.…"/>
          <p:cNvSpPr txBox="1"/>
          <p:nvPr>
            <p:ph type="body" idx="1"/>
          </p:nvPr>
        </p:nvSpPr>
        <p:spPr>
          <a:prstGeom prst="rect">
            <a:avLst/>
          </a:prstGeom>
        </p:spPr>
        <p:txBody>
          <a:bodyPr/>
          <a:lstStyle/>
          <a:p>
            <a:pPr>
              <a:defRPr>
                <a:latin typeface="Times New Roman"/>
                <a:ea typeface="Times New Roman"/>
                <a:cs typeface="Times New Roman"/>
                <a:sym typeface="Times New Roman"/>
              </a:defRPr>
            </a:pPr>
            <a:r>
              <a:t>The proposed system uses an Unmanned Ground Vehicle(UGV) for data acquisition and estimating the severity of the crack.</a:t>
            </a:r>
          </a:p>
          <a:p>
            <a:pPr>
              <a:defRPr>
                <a:latin typeface="Times New Roman"/>
                <a:ea typeface="Times New Roman"/>
                <a:cs typeface="Times New Roman"/>
                <a:sym typeface="Times New Roman"/>
              </a:defRPr>
            </a:pPr>
            <a:r>
              <a:t>The UGV is made using raspberry pie and the deep learning model is embedded on it.</a:t>
            </a:r>
          </a:p>
          <a:p>
            <a:pPr>
              <a:defRPr>
                <a:latin typeface="Times New Roman"/>
                <a:ea typeface="Times New Roman"/>
                <a:cs typeface="Times New Roman"/>
                <a:sym typeface="Times New Roman"/>
              </a:defRPr>
            </a:pPr>
            <a:r>
              <a:t>The algorithm being used is MASK RCNN.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Existing Techniques"/>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Existing Techniques</a:t>
            </a:r>
          </a:p>
        </p:txBody>
      </p:sp>
      <p:sp>
        <p:nvSpPr>
          <p:cNvPr id="133" name="The existing technique uses HSV thresholding where the accuracy will be reduced in some conditions.…"/>
          <p:cNvSpPr txBox="1"/>
          <p:nvPr>
            <p:ph type="body" idx="1"/>
          </p:nvPr>
        </p:nvSpPr>
        <p:spPr>
          <a:prstGeom prst="rect">
            <a:avLst/>
          </a:prstGeom>
        </p:spPr>
        <p:txBody>
          <a:bodyPr/>
          <a:lstStyle/>
          <a:p>
            <a:pPr>
              <a:defRPr>
                <a:latin typeface="Times New Roman"/>
                <a:ea typeface="Times New Roman"/>
                <a:cs typeface="Times New Roman"/>
                <a:sym typeface="Times New Roman"/>
              </a:defRPr>
            </a:pPr>
            <a:r>
              <a:t>The existing technique uses HSV thresholding where the accuracy will be reduced in some conditions.</a:t>
            </a:r>
          </a:p>
          <a:p>
            <a:pPr>
              <a:defRPr>
                <a:latin typeface="Times New Roman"/>
                <a:ea typeface="Times New Roman"/>
                <a:cs typeface="Times New Roman"/>
                <a:sym typeface="Times New Roman"/>
              </a:defRPr>
            </a:pPr>
            <a:r>
              <a:t>It is not sure that the same technique will be effective for various other scenarios like, walls which are not painted.</a:t>
            </a:r>
          </a:p>
          <a:p>
            <a:pPr>
              <a:defRPr>
                <a:latin typeface="Times New Roman"/>
                <a:ea typeface="Times New Roman"/>
                <a:cs typeface="Times New Roman"/>
                <a:sym typeface="Times New Roman"/>
              </a:defRPr>
            </a:pPr>
            <a:r>
              <a:t>Also there has to be someone at the backend to keep on monitoring the system for the performance.</a:t>
            </a:r>
          </a:p>
          <a:p>
            <a:pPr>
              <a:defRPr>
                <a:latin typeface="Times New Roman"/>
                <a:ea typeface="Times New Roman"/>
                <a:cs typeface="Times New Roman"/>
                <a:sym typeface="Times New Roman"/>
              </a:defRPr>
            </a:pPr>
            <a:r>
              <a:t>To overcome these problems we are trying to solve the issue using Deep Learning Techniques.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MASK RCNN Algorithm"/>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MASK RCNN Algorithm</a:t>
            </a:r>
          </a:p>
        </p:txBody>
      </p:sp>
      <p:sp>
        <p:nvSpPr>
          <p:cNvPr id="136" name="Mask-RCNN used individual segmentation of objects in a scene and located instances using pixel wise location for our class.…"/>
          <p:cNvSpPr txBox="1"/>
          <p:nvPr>
            <p:ph type="body" idx="1"/>
          </p:nvPr>
        </p:nvSpPr>
        <p:spPr>
          <a:prstGeom prst="rect">
            <a:avLst/>
          </a:prstGeom>
        </p:spPr>
        <p:txBody>
          <a:bodyPr/>
          <a:lstStyle/>
          <a:p>
            <a:pPr marL="440055" indent="-440055" defTabSz="578358">
              <a:lnSpc>
                <a:spcPct val="90000"/>
              </a:lnSpc>
              <a:spcBef>
                <a:spcPts val="4100"/>
              </a:spcBef>
              <a:defRPr sz="3100">
                <a:latin typeface="Times New Roman"/>
                <a:ea typeface="Times New Roman"/>
                <a:cs typeface="Times New Roman"/>
                <a:sym typeface="Times New Roman"/>
              </a:defRPr>
            </a:pPr>
            <a:r>
              <a:t>Mask-RCNN used individual segmentation of objects in a scene and located instances using pixel wise location for our class.</a:t>
            </a:r>
          </a:p>
          <a:p>
            <a:pPr marL="440055" indent="-440055" defTabSz="578358">
              <a:lnSpc>
                <a:spcPct val="90000"/>
              </a:lnSpc>
              <a:spcBef>
                <a:spcPts val="4100"/>
              </a:spcBef>
              <a:defRPr sz="3100">
                <a:latin typeface="Times New Roman"/>
                <a:ea typeface="Times New Roman"/>
                <a:cs typeface="Times New Roman"/>
                <a:sym typeface="Times New Roman"/>
              </a:defRPr>
            </a:pPr>
            <a:r>
              <a:t>Mask-RCNN algorithm is a variation of Faster R-CNN where it detects the instances of the class. But to add a splash of colour we need to further extend the same. </a:t>
            </a:r>
          </a:p>
          <a:p>
            <a:pPr marL="440055" indent="-440055" defTabSz="578358">
              <a:lnSpc>
                <a:spcPct val="90000"/>
              </a:lnSpc>
              <a:spcBef>
                <a:spcPts val="4100"/>
              </a:spcBef>
              <a:defRPr sz="3100">
                <a:latin typeface="Times New Roman"/>
                <a:ea typeface="Times New Roman"/>
                <a:cs typeface="Times New Roman"/>
                <a:sym typeface="Times New Roman"/>
              </a:defRPr>
            </a:pPr>
            <a:r>
              <a:t>The algorithm reduces the size of the image to 1/32th of the original size of the image. </a:t>
            </a:r>
          </a:p>
          <a:p>
            <a:pPr marL="440055" indent="-440055" defTabSz="578358">
              <a:lnSpc>
                <a:spcPct val="90000"/>
              </a:lnSpc>
              <a:spcBef>
                <a:spcPts val="4100"/>
              </a:spcBef>
              <a:defRPr sz="3100">
                <a:latin typeface="Times New Roman"/>
                <a:ea typeface="Times New Roman"/>
                <a:cs typeface="Times New Roman"/>
                <a:sym typeface="Times New Roman"/>
              </a:defRPr>
            </a:pPr>
            <a:r>
              <a:t>Then on the resized image class prediction is done and then finally the image is brought back to the original dimension by sampling and deconvolution.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MASK RCNN Algorithm"/>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MASK RCNN Algorithm</a:t>
            </a:r>
          </a:p>
        </p:txBody>
      </p:sp>
      <p:pic>
        <p:nvPicPr>
          <p:cNvPr id="139" name="mask_img.png" descr="mask_img.png"/>
          <p:cNvPicPr>
            <a:picLocks noChangeAspect="1"/>
          </p:cNvPicPr>
          <p:nvPr/>
        </p:nvPicPr>
        <p:blipFill>
          <a:blip r:embed="rId2">
            <a:extLst/>
          </a:blip>
          <a:stretch>
            <a:fillRect/>
          </a:stretch>
        </p:blipFill>
        <p:spPr>
          <a:xfrm>
            <a:off x="1665633" y="2395239"/>
            <a:ext cx="9673534" cy="644902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itle 1"/>
          <p:cNvSpPr txBox="1"/>
          <p:nvPr>
            <p:ph type="title"/>
          </p:nvPr>
        </p:nvSpPr>
        <p:spPr>
          <a:prstGeom prst="rect">
            <a:avLst/>
          </a:prstGeom>
        </p:spPr>
        <p:txBody>
          <a:bodyPr/>
          <a:lstStyle/>
          <a:p>
            <a:pPr/>
            <a:r>
              <a:t>System Design</a:t>
            </a:r>
          </a:p>
        </p:txBody>
      </p:sp>
      <p:pic>
        <p:nvPicPr>
          <p:cNvPr id="142" name="Picture 3" descr="Picture 3"/>
          <p:cNvPicPr>
            <a:picLocks noChangeAspect="1"/>
          </p:cNvPicPr>
          <p:nvPr/>
        </p:nvPicPr>
        <p:blipFill>
          <a:blip r:embed="rId2">
            <a:extLst/>
          </a:blip>
          <a:stretch>
            <a:fillRect/>
          </a:stretch>
        </p:blipFill>
        <p:spPr>
          <a:xfrm>
            <a:off x="1397000" y="2590800"/>
            <a:ext cx="10439400" cy="651581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Image Annotation"/>
          <p:cNvSpPr txBox="1"/>
          <p:nvPr>
            <p:ph type="title"/>
          </p:nvPr>
        </p:nvSpPr>
        <p:spPr>
          <a:prstGeom prst="rect">
            <a:avLst/>
          </a:prstGeom>
        </p:spPr>
        <p:txBody>
          <a:bodyPr/>
          <a:lstStyle/>
          <a:p>
            <a:pPr/>
            <a:r>
              <a:t>Image Annotation</a:t>
            </a:r>
          </a:p>
        </p:txBody>
      </p:sp>
      <p:pic>
        <p:nvPicPr>
          <p:cNvPr id="145" name="annotation (1).png" descr="annotation (1).png"/>
          <p:cNvPicPr>
            <a:picLocks noChangeAspect="1"/>
          </p:cNvPicPr>
          <p:nvPr/>
        </p:nvPicPr>
        <p:blipFill>
          <a:blip r:embed="rId2">
            <a:extLst/>
          </a:blip>
          <a:stretch>
            <a:fillRect/>
          </a:stretch>
        </p:blipFill>
        <p:spPr>
          <a:xfrm>
            <a:off x="2409031" y="2305046"/>
            <a:ext cx="8186738" cy="669291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